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956" y="-5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EE4614-32A4-47FF-BB9A-619E9A0C3856}" type="datetimeFigureOut">
              <a:rPr lang="en-US" smtClean="0"/>
              <a:t>8/7/2020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87F07C-2DBB-4BD0-BAEB-1435EAF1769E}" type="slidenum">
              <a:rPr lang="en-US" smtClean="0"/>
              <a:t>‹#›</a:t>
            </a:fld>
            <a:endParaRPr lang="en-US"/>
          </a:p>
        </p:txBody>
      </p:sp>
    </p:spTree>
    <p:extLst>
      <p:ext uri="{BB962C8B-B14F-4D97-AF65-F5344CB8AC3E}">
        <p14:creationId xmlns:p14="http://schemas.microsoft.com/office/powerpoint/2010/main" val="4066583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Governments are tasked with the responsibility of purchasing goods and services based</a:t>
            </a:r>
            <a:r>
              <a:rPr lang="en-US" baseline="0" dirty="0" smtClean="0"/>
              <a:t> on transfer of payments. Thus governments purchase public goods that are offered to all society members. Also, it can purchase quasi-public goods, which are provided in the private market. The payments include veterans’ benefits, social security payment, unemployment compensation, etc. Transfer payments are made regardless of direct work.</a:t>
            </a:r>
            <a:endParaRPr lang="en-US" dirty="0"/>
          </a:p>
        </p:txBody>
      </p:sp>
      <p:sp>
        <p:nvSpPr>
          <p:cNvPr id="4" name="Slide Number Placeholder 3"/>
          <p:cNvSpPr>
            <a:spLocks noGrp="1"/>
          </p:cNvSpPr>
          <p:nvPr>
            <p:ph type="sldNum" sz="quarter" idx="10"/>
          </p:nvPr>
        </p:nvSpPr>
        <p:spPr/>
        <p:txBody>
          <a:bodyPr/>
          <a:lstStyle/>
          <a:p>
            <a:fld id="{9A87F07C-2DBB-4BD0-BAEB-1435EAF1769E}" type="slidenum">
              <a:rPr lang="en-US" smtClean="0"/>
              <a:t>2</a:t>
            </a:fld>
            <a:endParaRPr lang="en-US"/>
          </a:p>
        </p:txBody>
      </p:sp>
    </p:spTree>
    <p:extLst>
      <p:ext uri="{BB962C8B-B14F-4D97-AF65-F5344CB8AC3E}">
        <p14:creationId xmlns:p14="http://schemas.microsoft.com/office/powerpoint/2010/main" val="801964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government is tasked with generating</a:t>
            </a:r>
            <a:r>
              <a:rPr lang="en-US" baseline="0" dirty="0" smtClean="0"/>
              <a:t> income through taxation of its citizens. Also, it does through social insurance programs that entail individuals contributing portions of their wages to funds that can be withdrawn upon maturity (</a:t>
            </a:r>
            <a:r>
              <a:rPr lang="en-US" baseline="0" dirty="0" err="1" smtClean="0"/>
              <a:t>Behera</a:t>
            </a:r>
            <a:r>
              <a:rPr lang="en-US" baseline="0" dirty="0" smtClean="0"/>
              <a:t>, Dash, &amp; </a:t>
            </a:r>
            <a:r>
              <a:rPr lang="en-US" baseline="0" dirty="0" err="1" smtClean="0"/>
              <a:t>Sapena</a:t>
            </a:r>
            <a:r>
              <a:rPr lang="en-US" baseline="0" dirty="0" smtClean="0"/>
              <a:t>, 2018). Progressive tax has a positive correlation between the size of income and income tax. Regressive  tax has an inverse relationship between income taxed and the magnitude of income.</a:t>
            </a:r>
            <a:endParaRPr lang="en-US" dirty="0"/>
          </a:p>
        </p:txBody>
      </p:sp>
      <p:sp>
        <p:nvSpPr>
          <p:cNvPr id="4" name="Slide Number Placeholder 3"/>
          <p:cNvSpPr>
            <a:spLocks noGrp="1"/>
          </p:cNvSpPr>
          <p:nvPr>
            <p:ph type="sldNum" sz="quarter" idx="10"/>
          </p:nvPr>
        </p:nvSpPr>
        <p:spPr/>
        <p:txBody>
          <a:bodyPr/>
          <a:lstStyle/>
          <a:p>
            <a:fld id="{9A87F07C-2DBB-4BD0-BAEB-1435EAF1769E}" type="slidenum">
              <a:rPr lang="en-US" smtClean="0"/>
              <a:t>3</a:t>
            </a:fld>
            <a:endParaRPr lang="en-US"/>
          </a:p>
        </p:txBody>
      </p:sp>
    </p:spTree>
    <p:extLst>
      <p:ext uri="{BB962C8B-B14F-4D97-AF65-F5344CB8AC3E}">
        <p14:creationId xmlns:p14="http://schemas.microsoft.com/office/powerpoint/2010/main" val="1624938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Fiscal policies</a:t>
            </a:r>
            <a:r>
              <a:rPr lang="en-US" baseline="0" dirty="0" smtClean="0"/>
              <a:t> are developed to influence the levels of aggregate employment and output to reflect on the level of economic activity </a:t>
            </a:r>
            <a:r>
              <a:rPr lang="en-US" dirty="0" smtClean="0"/>
              <a:t>(Klein &amp; </a:t>
            </a:r>
            <a:r>
              <a:rPr lang="en-US" dirty="0" err="1" smtClean="0"/>
              <a:t>Linnerman</a:t>
            </a:r>
            <a:r>
              <a:rPr lang="en-US" dirty="0" smtClean="0"/>
              <a:t>, 2018)</a:t>
            </a:r>
            <a:r>
              <a:rPr lang="en-US" baseline="0" dirty="0" smtClean="0"/>
              <a:t>. Fiscal policies can increase government expenditure on goods and services, increase transfer payments, and decrease taxes. </a:t>
            </a:r>
            <a:endParaRPr lang="en-US" dirty="0"/>
          </a:p>
        </p:txBody>
      </p:sp>
      <p:sp>
        <p:nvSpPr>
          <p:cNvPr id="4" name="Slide Number Placeholder 3"/>
          <p:cNvSpPr>
            <a:spLocks noGrp="1"/>
          </p:cNvSpPr>
          <p:nvPr>
            <p:ph type="sldNum" sz="quarter" idx="10"/>
          </p:nvPr>
        </p:nvSpPr>
        <p:spPr/>
        <p:txBody>
          <a:bodyPr/>
          <a:lstStyle/>
          <a:p>
            <a:fld id="{9A87F07C-2DBB-4BD0-BAEB-1435EAF1769E}" type="slidenum">
              <a:rPr lang="en-US" smtClean="0"/>
              <a:t>4</a:t>
            </a:fld>
            <a:endParaRPr lang="en-US"/>
          </a:p>
        </p:txBody>
      </p:sp>
    </p:spTree>
    <p:extLst>
      <p:ext uri="{BB962C8B-B14F-4D97-AF65-F5344CB8AC3E}">
        <p14:creationId xmlns:p14="http://schemas.microsoft.com/office/powerpoint/2010/main" val="2033508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government can raise money to offset its expenses using specific interest</a:t>
            </a:r>
            <a:r>
              <a:rPr lang="en-US" baseline="0" dirty="0" smtClean="0"/>
              <a:t> payments. The government is expected to repay the loans with specified issuance timelines upon maturity. Examples of loans include bonds, which are treasury securities that matures between 1- 10+ years. Inflation-protected securities have face values that increase during inflationary periods.</a:t>
            </a:r>
            <a:endParaRPr lang="en-US" dirty="0" smtClean="0"/>
          </a:p>
          <a:p>
            <a:endParaRPr lang="en-US" dirty="0"/>
          </a:p>
        </p:txBody>
      </p:sp>
      <p:sp>
        <p:nvSpPr>
          <p:cNvPr id="4" name="Slide Number Placeholder 3"/>
          <p:cNvSpPr>
            <a:spLocks noGrp="1"/>
          </p:cNvSpPr>
          <p:nvPr>
            <p:ph type="sldNum" sz="quarter" idx="10"/>
          </p:nvPr>
        </p:nvSpPr>
        <p:spPr/>
        <p:txBody>
          <a:bodyPr/>
          <a:lstStyle/>
          <a:p>
            <a:fld id="{9A87F07C-2DBB-4BD0-BAEB-1435EAF1769E}" type="slidenum">
              <a:rPr lang="en-US" smtClean="0"/>
              <a:t>5</a:t>
            </a:fld>
            <a:endParaRPr lang="en-US"/>
          </a:p>
        </p:txBody>
      </p:sp>
    </p:spTree>
    <p:extLst>
      <p:ext uri="{BB962C8B-B14F-4D97-AF65-F5344CB8AC3E}">
        <p14:creationId xmlns:p14="http://schemas.microsoft.com/office/powerpoint/2010/main" val="2256871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government is tasked with reducing monopolistic powers and creating free markets. Also, the government carry out price controls to ensure that consumers are not charged excess. Prohibition of mergers helps reduce natural monopoly in markets. The government can also create good working conditions by instituting minimum wages, minimum working ages, and mandatory workplace safety guidelines/ </a:t>
            </a:r>
            <a:endParaRPr lang="en-US" dirty="0"/>
          </a:p>
        </p:txBody>
      </p:sp>
      <p:sp>
        <p:nvSpPr>
          <p:cNvPr id="4" name="Slide Number Placeholder 3"/>
          <p:cNvSpPr>
            <a:spLocks noGrp="1"/>
          </p:cNvSpPr>
          <p:nvPr>
            <p:ph type="sldNum" sz="quarter" idx="10"/>
          </p:nvPr>
        </p:nvSpPr>
        <p:spPr/>
        <p:txBody>
          <a:bodyPr/>
          <a:lstStyle/>
          <a:p>
            <a:fld id="{9A87F07C-2DBB-4BD0-BAEB-1435EAF1769E}" type="slidenum">
              <a:rPr lang="en-US" smtClean="0"/>
              <a:t>6</a:t>
            </a:fld>
            <a:endParaRPr lang="en-US"/>
          </a:p>
        </p:txBody>
      </p:sp>
    </p:spTree>
    <p:extLst>
      <p:ext uri="{BB962C8B-B14F-4D97-AF65-F5344CB8AC3E}">
        <p14:creationId xmlns:p14="http://schemas.microsoft.com/office/powerpoint/2010/main" val="2036498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government</a:t>
            </a:r>
            <a:r>
              <a:rPr lang="en-US" baseline="0" dirty="0" smtClean="0"/>
              <a:t> can reduce economic disparities by offering equal opportunities to all its citizens (Tsai, 2019). It can do so by offering education and healthcare services to the masses. The government can also redistribute wealth through progressive taxation. Lastly, it can offer housing benefits to low-income and middle-income earners to ensure that they have a high purchasing power. </a:t>
            </a:r>
            <a:endParaRPr lang="en-US" dirty="0"/>
          </a:p>
        </p:txBody>
      </p:sp>
      <p:sp>
        <p:nvSpPr>
          <p:cNvPr id="4" name="Slide Number Placeholder 3"/>
          <p:cNvSpPr>
            <a:spLocks noGrp="1"/>
          </p:cNvSpPr>
          <p:nvPr>
            <p:ph type="sldNum" sz="quarter" idx="10"/>
          </p:nvPr>
        </p:nvSpPr>
        <p:spPr/>
        <p:txBody>
          <a:bodyPr/>
          <a:lstStyle/>
          <a:p>
            <a:fld id="{9A87F07C-2DBB-4BD0-BAEB-1435EAF1769E}" type="slidenum">
              <a:rPr lang="en-US" smtClean="0"/>
              <a:t>7</a:t>
            </a:fld>
            <a:endParaRPr lang="en-US"/>
          </a:p>
        </p:txBody>
      </p:sp>
    </p:spTree>
    <p:extLst>
      <p:ext uri="{BB962C8B-B14F-4D97-AF65-F5344CB8AC3E}">
        <p14:creationId xmlns:p14="http://schemas.microsoft.com/office/powerpoint/2010/main" val="3943708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8ABD0BF-3F70-4990-A55D-793533E37EA9}" type="datetimeFigureOut">
              <a:rPr lang="en-US" smtClean="0"/>
              <a:t>8/7/2020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CD4B4F8D-1C72-4092-A058-5A45062FD7D2}"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ABD0BF-3F70-4990-A55D-793533E37EA9}"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B4F8D-1C72-4092-A058-5A45062FD7D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ABD0BF-3F70-4990-A55D-793533E37EA9}"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B4F8D-1C72-4092-A058-5A45062FD7D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8ABD0BF-3F70-4990-A55D-793533E37EA9}" type="datetimeFigureOut">
              <a:rPr lang="en-US" smtClean="0"/>
              <a:t>8/7/2020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B4F8D-1C72-4092-A058-5A45062FD7D2}"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ABD0BF-3F70-4990-A55D-793533E37EA9}" type="datetimeFigureOut">
              <a:rPr lang="en-US" smtClean="0"/>
              <a:t>8/7/2020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4B4F8D-1C72-4092-A058-5A45062FD7D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ABD0BF-3F70-4990-A55D-793533E37EA9}" type="datetimeFigureOut">
              <a:rPr lang="en-US" smtClean="0"/>
              <a:t>8/7/2020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4B4F8D-1C72-4092-A058-5A45062FD7D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BD0BF-3F70-4990-A55D-793533E37EA9}" type="datetimeFigureOut">
              <a:rPr lang="en-US" smtClean="0"/>
              <a:t>8/7/2020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4B4F8D-1C72-4092-A058-5A45062FD7D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8ABD0BF-3F70-4990-A55D-793533E37EA9}" type="datetimeFigureOut">
              <a:rPr lang="en-US" smtClean="0"/>
              <a:t>8/7/2020</a:t>
            </a:fld>
            <a:endParaRPr lang="en-US"/>
          </a:p>
        </p:txBody>
      </p:sp>
      <p:sp>
        <p:nvSpPr>
          <p:cNvPr id="7" name="Slide Number Placeholder 6"/>
          <p:cNvSpPr>
            <a:spLocks noGrp="1"/>
          </p:cNvSpPr>
          <p:nvPr>
            <p:ph type="sldNum" sz="quarter" idx="12"/>
          </p:nvPr>
        </p:nvSpPr>
        <p:spPr/>
        <p:txBody>
          <a:bodyPr/>
          <a:lstStyle/>
          <a:p>
            <a:fld id="{CD4B4F8D-1C72-4092-A058-5A45062FD7D2}"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ABD0BF-3F70-4990-A55D-793533E37EA9}" type="datetimeFigureOut">
              <a:rPr lang="en-US" smtClean="0"/>
              <a:t>8/7/2020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CD4B4F8D-1C72-4092-A058-5A45062FD7D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ABD0BF-3F70-4990-A55D-793533E37EA9}"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B4F8D-1C72-4092-A058-5A45062FD7D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ABD0BF-3F70-4990-A55D-793533E37EA9}"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B4F8D-1C72-4092-A058-5A45062FD7D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8ABD0BF-3F70-4990-A55D-793533E37EA9}" type="datetimeFigureOut">
              <a:rPr lang="en-US" smtClean="0"/>
              <a:t>8/7/2020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CD4B4F8D-1C72-4092-A058-5A45062FD7D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Government’s Role in </a:t>
            </a:r>
            <a:r>
              <a:rPr lang="en-US" dirty="0" err="1" smtClean="0"/>
              <a:t>Macroeconomy</a:t>
            </a:r>
            <a:endParaRPr lang="en-US" dirty="0"/>
          </a:p>
        </p:txBody>
      </p:sp>
      <p:sp>
        <p:nvSpPr>
          <p:cNvPr id="3" name="Subtitle 2"/>
          <p:cNvSpPr>
            <a:spLocks noGrp="1"/>
          </p:cNvSpPr>
          <p:nvPr>
            <p:ph type="subTitle" idx="1"/>
          </p:nvPr>
        </p:nvSpPr>
        <p:spPr/>
        <p:txBody>
          <a:bodyPr/>
          <a:lstStyle/>
          <a:p>
            <a:r>
              <a:rPr lang="en-US" dirty="0" smtClean="0"/>
              <a:t>Student’s Name</a:t>
            </a:r>
          </a:p>
          <a:p>
            <a:r>
              <a:rPr lang="en-US" dirty="0" smtClean="0"/>
              <a:t>Institutional Affiliation</a:t>
            </a:r>
            <a:endParaRPr lang="en-US" dirty="0"/>
          </a:p>
        </p:txBody>
      </p:sp>
    </p:spTree>
    <p:extLst>
      <p:ext uri="{BB962C8B-B14F-4D97-AF65-F5344CB8AC3E}">
        <p14:creationId xmlns:p14="http://schemas.microsoft.com/office/powerpoint/2010/main" val="1029734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Purchasing Role </a:t>
            </a:r>
            <a:endParaRPr lang="en-US" dirty="0"/>
          </a:p>
        </p:txBody>
      </p:sp>
      <p:sp>
        <p:nvSpPr>
          <p:cNvPr id="3" name="Content Placeholder 2"/>
          <p:cNvSpPr>
            <a:spLocks noGrp="1"/>
          </p:cNvSpPr>
          <p:nvPr>
            <p:ph idx="1"/>
          </p:nvPr>
        </p:nvSpPr>
        <p:spPr/>
        <p:txBody>
          <a:bodyPr/>
          <a:lstStyle/>
          <a:p>
            <a:r>
              <a:rPr lang="en-US" dirty="0" smtClean="0"/>
              <a:t>Purchase of services and goods</a:t>
            </a:r>
          </a:p>
          <a:p>
            <a:r>
              <a:rPr lang="en-US" dirty="0" smtClean="0"/>
              <a:t>Purchase of public goods</a:t>
            </a:r>
          </a:p>
          <a:p>
            <a:r>
              <a:rPr lang="en-US" dirty="0" smtClean="0"/>
              <a:t>Purchase of quasi-public goods</a:t>
            </a:r>
          </a:p>
          <a:p>
            <a:r>
              <a:rPr lang="en-US" dirty="0" smtClean="0"/>
              <a:t>Transfer of payment</a:t>
            </a:r>
          </a:p>
          <a:p>
            <a:r>
              <a:rPr lang="en-US" dirty="0" smtClean="0"/>
              <a:t>Examples unemployment compensation, veterans’ benefits, social security payment, etc. </a:t>
            </a:r>
            <a:endParaRPr lang="en-US" dirty="0"/>
          </a:p>
        </p:txBody>
      </p:sp>
    </p:spTree>
    <p:extLst>
      <p:ext uri="{BB962C8B-B14F-4D97-AF65-F5344CB8AC3E}">
        <p14:creationId xmlns:p14="http://schemas.microsoft.com/office/powerpoint/2010/main" val="3455702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Generation of Revenue</a:t>
            </a:r>
            <a:endParaRPr lang="en-US" dirty="0"/>
          </a:p>
        </p:txBody>
      </p:sp>
      <p:sp>
        <p:nvSpPr>
          <p:cNvPr id="3" name="Content Placeholder 2"/>
          <p:cNvSpPr>
            <a:spLocks noGrp="1"/>
          </p:cNvSpPr>
          <p:nvPr>
            <p:ph idx="1"/>
          </p:nvPr>
        </p:nvSpPr>
        <p:spPr/>
        <p:txBody>
          <a:bodyPr/>
          <a:lstStyle/>
          <a:p>
            <a:r>
              <a:rPr lang="en-US" dirty="0" smtClean="0"/>
              <a:t>Generation of income</a:t>
            </a:r>
          </a:p>
          <a:p>
            <a:r>
              <a:rPr lang="en-US" dirty="0" smtClean="0"/>
              <a:t>Taxation:</a:t>
            </a:r>
          </a:p>
          <a:p>
            <a:pPr>
              <a:buFont typeface="Wingdings" pitchFamily="2" charset="2"/>
              <a:buChar char="q"/>
            </a:pPr>
            <a:r>
              <a:rPr lang="en-US" dirty="0" smtClean="0"/>
              <a:t>Regressive tax</a:t>
            </a:r>
          </a:p>
          <a:p>
            <a:pPr>
              <a:buFont typeface="Wingdings" pitchFamily="2" charset="2"/>
              <a:buChar char="q"/>
            </a:pPr>
            <a:r>
              <a:rPr lang="en-US" dirty="0" smtClean="0"/>
              <a:t>Progressive tax</a:t>
            </a:r>
          </a:p>
          <a:p>
            <a:r>
              <a:rPr lang="en-US" dirty="0" smtClean="0"/>
              <a:t>Social insurance program</a:t>
            </a:r>
          </a:p>
        </p:txBody>
      </p:sp>
    </p:spTree>
    <p:extLst>
      <p:ext uri="{BB962C8B-B14F-4D97-AF65-F5344CB8AC3E}">
        <p14:creationId xmlns:p14="http://schemas.microsoft.com/office/powerpoint/2010/main" val="3230633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Formulation of fiscal policy</a:t>
            </a:r>
            <a:endParaRPr lang="en-US" dirty="0"/>
          </a:p>
        </p:txBody>
      </p:sp>
      <p:sp>
        <p:nvSpPr>
          <p:cNvPr id="3" name="Content Placeholder 2"/>
          <p:cNvSpPr>
            <a:spLocks noGrp="1"/>
          </p:cNvSpPr>
          <p:nvPr>
            <p:ph idx="1"/>
          </p:nvPr>
        </p:nvSpPr>
        <p:spPr/>
        <p:txBody>
          <a:bodyPr>
            <a:normAutofit fontScale="92500"/>
          </a:bodyPr>
          <a:lstStyle/>
          <a:p>
            <a:r>
              <a:rPr lang="en-US" dirty="0" smtClean="0"/>
              <a:t>Fiscal policy influences aggregate output and employment</a:t>
            </a:r>
          </a:p>
          <a:p>
            <a:r>
              <a:rPr lang="en-US" dirty="0" smtClean="0"/>
              <a:t>Aggregate spending depends on the levels of economic activity (Klein &amp; </a:t>
            </a:r>
            <a:r>
              <a:rPr lang="en-US" dirty="0" err="1" smtClean="0"/>
              <a:t>Linnerman</a:t>
            </a:r>
            <a:r>
              <a:rPr lang="en-US" dirty="0" smtClean="0"/>
              <a:t>, 2018)</a:t>
            </a:r>
          </a:p>
          <a:p>
            <a:r>
              <a:rPr lang="en-US" dirty="0" smtClean="0"/>
              <a:t>Fiscal policies can:</a:t>
            </a:r>
          </a:p>
          <a:p>
            <a:pPr marL="571500" indent="-571500">
              <a:buFont typeface="+mj-lt"/>
              <a:buAutoNum type="romanLcPeriod"/>
            </a:pPr>
            <a:r>
              <a:rPr lang="en-US" dirty="0" smtClean="0"/>
              <a:t>Increase purchase of goods and services</a:t>
            </a:r>
          </a:p>
          <a:p>
            <a:pPr marL="571500" indent="-571500">
              <a:buFont typeface="+mj-lt"/>
              <a:buAutoNum type="romanLcPeriod"/>
            </a:pPr>
            <a:r>
              <a:rPr lang="en-US" dirty="0" smtClean="0"/>
              <a:t>Increase transfer payments</a:t>
            </a:r>
          </a:p>
          <a:p>
            <a:pPr marL="571500" indent="-571500">
              <a:buFont typeface="+mj-lt"/>
              <a:buAutoNum type="romanLcPeriod"/>
            </a:pPr>
            <a:r>
              <a:rPr lang="en-US" dirty="0" smtClean="0"/>
              <a:t>Decrease taxes</a:t>
            </a:r>
          </a:p>
          <a:p>
            <a:endParaRPr lang="en-US" dirty="0"/>
          </a:p>
        </p:txBody>
      </p:sp>
    </p:spTree>
    <p:extLst>
      <p:ext uri="{BB962C8B-B14F-4D97-AF65-F5344CB8AC3E}">
        <p14:creationId xmlns:p14="http://schemas.microsoft.com/office/powerpoint/2010/main" val="205214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Financing of National Debt</a:t>
            </a:r>
            <a:endParaRPr lang="en-US" dirty="0"/>
          </a:p>
        </p:txBody>
      </p:sp>
      <p:sp>
        <p:nvSpPr>
          <p:cNvPr id="3" name="Content Placeholder 2"/>
          <p:cNvSpPr>
            <a:spLocks noGrp="1"/>
          </p:cNvSpPr>
          <p:nvPr>
            <p:ph idx="1"/>
          </p:nvPr>
        </p:nvSpPr>
        <p:spPr/>
        <p:txBody>
          <a:bodyPr/>
          <a:lstStyle/>
          <a:p>
            <a:r>
              <a:rPr lang="en-US" dirty="0" smtClean="0"/>
              <a:t>The government can raise money to offset its expenses</a:t>
            </a:r>
          </a:p>
          <a:p>
            <a:r>
              <a:rPr lang="en-US" dirty="0" smtClean="0"/>
              <a:t>Specified interest payments</a:t>
            </a:r>
          </a:p>
          <a:p>
            <a:r>
              <a:rPr lang="en-US" dirty="0" smtClean="0"/>
              <a:t>Payment of within specific issuance timelines</a:t>
            </a:r>
          </a:p>
          <a:p>
            <a:r>
              <a:rPr lang="en-US" dirty="0" smtClean="0"/>
              <a:t>Examples of loans include: </a:t>
            </a:r>
          </a:p>
          <a:p>
            <a:pPr>
              <a:buFont typeface="Wingdings" pitchFamily="2" charset="2"/>
              <a:buChar char="q"/>
            </a:pPr>
            <a:r>
              <a:rPr lang="en-US" dirty="0" smtClean="0"/>
              <a:t>Bonds</a:t>
            </a:r>
          </a:p>
          <a:p>
            <a:pPr>
              <a:buFont typeface="Wingdings" pitchFamily="2" charset="2"/>
              <a:buChar char="q"/>
            </a:pPr>
            <a:r>
              <a:rPr lang="en-US" dirty="0" smtClean="0"/>
              <a:t>Inflation-protected securities</a:t>
            </a:r>
            <a:endParaRPr lang="en-US" dirty="0"/>
          </a:p>
        </p:txBody>
      </p:sp>
    </p:spTree>
    <p:extLst>
      <p:ext uri="{BB962C8B-B14F-4D97-AF65-F5344CB8AC3E}">
        <p14:creationId xmlns:p14="http://schemas.microsoft.com/office/powerpoint/2010/main" val="3349350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Regulation of Markets</a:t>
            </a:r>
            <a:endParaRPr lang="en-US" dirty="0"/>
          </a:p>
        </p:txBody>
      </p:sp>
      <p:sp>
        <p:nvSpPr>
          <p:cNvPr id="3" name="Content Placeholder 2"/>
          <p:cNvSpPr>
            <a:spLocks noGrp="1"/>
          </p:cNvSpPr>
          <p:nvPr>
            <p:ph idx="1"/>
          </p:nvPr>
        </p:nvSpPr>
        <p:spPr/>
        <p:txBody>
          <a:bodyPr>
            <a:normAutofit/>
          </a:bodyPr>
          <a:lstStyle/>
          <a:p>
            <a:r>
              <a:rPr lang="en-US" dirty="0" smtClean="0"/>
              <a:t>Reduction of monopolistic powers</a:t>
            </a:r>
          </a:p>
          <a:p>
            <a:r>
              <a:rPr lang="en-US" dirty="0" smtClean="0"/>
              <a:t>Price controls</a:t>
            </a:r>
          </a:p>
          <a:p>
            <a:r>
              <a:rPr lang="en-US" dirty="0" smtClean="0"/>
              <a:t>Prohibition of mergers</a:t>
            </a:r>
          </a:p>
          <a:p>
            <a:r>
              <a:rPr lang="en-US" dirty="0" smtClean="0"/>
              <a:t>Creating good working conditions for workers through: </a:t>
            </a:r>
          </a:p>
          <a:p>
            <a:pPr>
              <a:buFont typeface="Wingdings" pitchFamily="2" charset="2"/>
              <a:buChar char="q"/>
            </a:pPr>
            <a:r>
              <a:rPr lang="en-US" dirty="0" smtClean="0"/>
              <a:t>Minimum wages</a:t>
            </a:r>
          </a:p>
          <a:p>
            <a:pPr>
              <a:buFont typeface="Wingdings" pitchFamily="2" charset="2"/>
              <a:buChar char="q"/>
            </a:pPr>
            <a:r>
              <a:rPr lang="en-US" dirty="0" smtClean="0"/>
              <a:t>Minimum working age</a:t>
            </a:r>
          </a:p>
          <a:p>
            <a:pPr>
              <a:buFont typeface="Wingdings" pitchFamily="2" charset="2"/>
              <a:buChar char="q"/>
            </a:pPr>
            <a:r>
              <a:rPr lang="en-US" dirty="0" smtClean="0"/>
              <a:t>Workers’ safety</a:t>
            </a:r>
          </a:p>
          <a:p>
            <a:pPr>
              <a:buFont typeface="Wingdings" pitchFamily="2" charset="2"/>
              <a:buChar char="q"/>
            </a:pPr>
            <a:endParaRPr lang="en-US" dirty="0" smtClean="0"/>
          </a:p>
        </p:txBody>
      </p:sp>
    </p:spTree>
    <p:extLst>
      <p:ext uri="{BB962C8B-B14F-4D97-AF65-F5344CB8AC3E}">
        <p14:creationId xmlns:p14="http://schemas.microsoft.com/office/powerpoint/2010/main" val="2982073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far should the Government go in Reducing Poverty and Economic Inequalities</a:t>
            </a:r>
            <a:endParaRPr lang="en-US" dirty="0"/>
          </a:p>
        </p:txBody>
      </p:sp>
      <p:sp>
        <p:nvSpPr>
          <p:cNvPr id="3" name="Content Placeholder 2"/>
          <p:cNvSpPr>
            <a:spLocks noGrp="1"/>
          </p:cNvSpPr>
          <p:nvPr>
            <p:ph idx="1"/>
          </p:nvPr>
        </p:nvSpPr>
        <p:spPr/>
        <p:txBody>
          <a:bodyPr/>
          <a:lstStyle/>
          <a:p>
            <a:r>
              <a:rPr lang="en-US" dirty="0" smtClean="0"/>
              <a:t>Offering equal opportunities</a:t>
            </a:r>
          </a:p>
          <a:p>
            <a:r>
              <a:rPr lang="en-US" dirty="0" smtClean="0"/>
              <a:t>Provision of education</a:t>
            </a:r>
          </a:p>
          <a:p>
            <a:r>
              <a:rPr lang="en-US" dirty="0" smtClean="0"/>
              <a:t>Provision of healthcare services</a:t>
            </a:r>
          </a:p>
          <a:p>
            <a:r>
              <a:rPr lang="en-US" dirty="0" smtClean="0"/>
              <a:t>Redistribution of income</a:t>
            </a:r>
          </a:p>
          <a:p>
            <a:r>
              <a:rPr lang="en-US" dirty="0" smtClean="0"/>
              <a:t>Offering housing benefits</a:t>
            </a:r>
            <a:endParaRPr lang="en-US" dirty="0"/>
          </a:p>
        </p:txBody>
      </p:sp>
    </p:spTree>
    <p:extLst>
      <p:ext uri="{BB962C8B-B14F-4D97-AF65-F5344CB8AC3E}">
        <p14:creationId xmlns:p14="http://schemas.microsoft.com/office/powerpoint/2010/main" val="1470876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err="1"/>
              <a:t>Behera</a:t>
            </a:r>
            <a:r>
              <a:rPr lang="en-US" dirty="0"/>
              <a:t>, D. K., Dash, U., &amp; </a:t>
            </a:r>
            <a:r>
              <a:rPr lang="en-US" dirty="0" err="1"/>
              <a:t>Sapena</a:t>
            </a:r>
            <a:r>
              <a:rPr lang="en-US" dirty="0"/>
              <a:t>, J. (2018). The impact of macroeconomic policies on the growth of public health expenditure: An empirical assessment from the Indian states. </a:t>
            </a:r>
            <a:r>
              <a:rPr lang="en-US" i="1" dirty="0"/>
              <a:t>Cogent Economics &amp; Finance</a:t>
            </a:r>
            <a:r>
              <a:rPr lang="en-US" dirty="0"/>
              <a:t>, </a:t>
            </a:r>
            <a:r>
              <a:rPr lang="en-US" i="1" dirty="0"/>
              <a:t>6</a:t>
            </a:r>
            <a:r>
              <a:rPr lang="en-US" dirty="0"/>
              <a:t>(1), 1435443. https://doi.org/10.1080/23322039.2018.1435443</a:t>
            </a:r>
          </a:p>
          <a:p>
            <a:pPr marL="0" indent="0">
              <a:buNone/>
            </a:pPr>
            <a:r>
              <a:rPr lang="en-US" dirty="0" smtClean="0"/>
              <a:t>KLEIN</a:t>
            </a:r>
            <a:r>
              <a:rPr lang="en-US" dirty="0"/>
              <a:t>, M., &amp; LINNEMANN, L. (2018). Macroeconomic Effects of Government Spending: The Great Recession was (Really) Different. </a:t>
            </a:r>
            <a:r>
              <a:rPr lang="en-US" i="1" dirty="0"/>
              <a:t>Journal of Money, Credit and Banking</a:t>
            </a:r>
            <a:r>
              <a:rPr lang="en-US" dirty="0"/>
              <a:t>, </a:t>
            </a:r>
            <a:r>
              <a:rPr lang="en-US" i="1" dirty="0"/>
              <a:t>51</a:t>
            </a:r>
            <a:r>
              <a:rPr lang="en-US" dirty="0"/>
              <a:t>(5), 1237–1264. https://doi.org/10.1111/jmcb.12558</a:t>
            </a:r>
          </a:p>
          <a:p>
            <a:pPr marL="0" indent="0">
              <a:buNone/>
            </a:pPr>
            <a:r>
              <a:rPr lang="en-US" dirty="0"/>
              <a:t>Tsai, F. (2019). An Overview on Macroeconomics: Ideas, Approaches and Importance. </a:t>
            </a:r>
            <a:r>
              <a:rPr lang="en-US" i="1" dirty="0"/>
              <a:t>Number-3, March 2019</a:t>
            </a:r>
            <a:r>
              <a:rPr lang="en-US" dirty="0"/>
              <a:t>, </a:t>
            </a:r>
            <a:r>
              <a:rPr lang="en-US" i="1" dirty="0"/>
              <a:t>2</a:t>
            </a:r>
            <a:r>
              <a:rPr lang="en-US" dirty="0"/>
              <a:t>(3), 21–31. https://doi.org/10.35935/tax/23.3121</a:t>
            </a:r>
          </a:p>
          <a:p>
            <a:pPr marL="0" indent="0">
              <a:buNone/>
            </a:pP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val="29800473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96</TotalTime>
  <Words>610</Words>
  <Application>Microsoft Office PowerPoint</Application>
  <PresentationFormat>On-screen Show (4:3)</PresentationFormat>
  <Paragraphs>60</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Austin</vt:lpstr>
      <vt:lpstr>Government’s Role in Macroeconomy</vt:lpstr>
      <vt:lpstr>Purchasing Role </vt:lpstr>
      <vt:lpstr>Generation of Revenue</vt:lpstr>
      <vt:lpstr>Formulation of fiscal policy</vt:lpstr>
      <vt:lpstr>Financing of National Debt</vt:lpstr>
      <vt:lpstr>Regulation of Markets</vt:lpstr>
      <vt:lpstr>How far should the Government go in Reducing Poverty and Economic Inequalities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Government’s Role in Macroeconomics</dc:title>
  <dc:creator>Windows User</dc:creator>
  <cp:lastModifiedBy>Windows User</cp:lastModifiedBy>
  <cp:revision>9</cp:revision>
  <dcterms:created xsi:type="dcterms:W3CDTF">2020-08-07T13:52:58Z</dcterms:created>
  <dcterms:modified xsi:type="dcterms:W3CDTF">2020-08-07T15:29:24Z</dcterms:modified>
</cp:coreProperties>
</file>